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580EC5-9C34-484D-BB86-50D03D37BE55}" type="doc">
      <dgm:prSet loTypeId="urn:microsoft.com/office/officeart/2009/layout/CircleArrowProcess" loCatId="cycle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36570FC-E4B9-41F6-A449-239F468DEA9A}">
      <dgm:prSet phldrT="[Text]"/>
      <dgm:spPr/>
      <dgm:t>
        <a:bodyPr/>
        <a:lstStyle/>
        <a:p>
          <a:r>
            <a:rPr lang="sr-Latn-RS"/>
            <a:t>Razvoj ratne tehnike</a:t>
          </a:r>
          <a:endParaRPr lang="en-US"/>
        </a:p>
      </dgm:t>
    </dgm:pt>
    <dgm:pt modelId="{ECC3917C-FDE8-49F0-AA0F-9B91D8054785}" type="parTrans" cxnId="{DA93B7EA-D07B-4470-A2CA-3F908D56D76C}">
      <dgm:prSet/>
      <dgm:spPr/>
      <dgm:t>
        <a:bodyPr/>
        <a:lstStyle/>
        <a:p>
          <a:endParaRPr lang="en-US"/>
        </a:p>
      </dgm:t>
    </dgm:pt>
    <dgm:pt modelId="{E9DE1B07-8188-4CEA-AED8-AA0ACF3F104A}" type="sibTrans" cxnId="{DA93B7EA-D07B-4470-A2CA-3F908D56D76C}">
      <dgm:prSet/>
      <dgm:spPr/>
      <dgm:t>
        <a:bodyPr/>
        <a:lstStyle/>
        <a:p>
          <a:endParaRPr lang="en-US"/>
        </a:p>
      </dgm:t>
    </dgm:pt>
    <dgm:pt modelId="{882991D8-0435-4EFF-86C3-771EA9562008}">
      <dgm:prSet phldrT="[Text]"/>
      <dgm:spPr/>
      <dgm:t>
        <a:bodyPr/>
        <a:lstStyle/>
        <a:p>
          <a:r>
            <a:rPr lang="sr-Latn-RS"/>
            <a:t>Uništavanje ljudi i materijalnih dobara</a:t>
          </a:r>
          <a:endParaRPr lang="en-US"/>
        </a:p>
      </dgm:t>
    </dgm:pt>
    <dgm:pt modelId="{F714D0A1-A7FB-4CFD-868E-C1DF0FDC9BD9}" type="parTrans" cxnId="{867214C1-C1A2-45A0-82F9-72A6D1B29F4E}">
      <dgm:prSet/>
      <dgm:spPr/>
      <dgm:t>
        <a:bodyPr/>
        <a:lstStyle/>
        <a:p>
          <a:endParaRPr lang="en-US"/>
        </a:p>
      </dgm:t>
    </dgm:pt>
    <dgm:pt modelId="{113C24A4-7CE2-460A-88CC-96758E0E5683}" type="sibTrans" cxnId="{867214C1-C1A2-45A0-82F9-72A6D1B29F4E}">
      <dgm:prSet/>
      <dgm:spPr/>
      <dgm:t>
        <a:bodyPr/>
        <a:lstStyle/>
        <a:p>
          <a:endParaRPr lang="en-US"/>
        </a:p>
      </dgm:t>
    </dgm:pt>
    <dgm:pt modelId="{2A9BB8F5-02BB-4AAA-95EC-40382382541F}">
      <dgm:prSet phldrT="[Text]"/>
      <dgm:spPr/>
      <dgm:t>
        <a:bodyPr/>
        <a:lstStyle/>
        <a:p>
          <a:r>
            <a:rPr lang="sr-Latn-RS"/>
            <a:t>Ubijanje na daljinu</a:t>
          </a:r>
          <a:endParaRPr lang="en-US"/>
        </a:p>
      </dgm:t>
    </dgm:pt>
    <dgm:pt modelId="{98ACCAC8-FEBB-443B-9CAC-476FB558D2DF}" type="parTrans" cxnId="{E594435E-37B9-4BDC-8157-8D4135CBDF71}">
      <dgm:prSet/>
      <dgm:spPr/>
      <dgm:t>
        <a:bodyPr/>
        <a:lstStyle/>
        <a:p>
          <a:endParaRPr lang="en-US"/>
        </a:p>
      </dgm:t>
    </dgm:pt>
    <dgm:pt modelId="{C5DAE0DC-880C-47B6-9ABB-E00CDA0DC0E8}" type="sibTrans" cxnId="{E594435E-37B9-4BDC-8157-8D4135CBDF71}">
      <dgm:prSet/>
      <dgm:spPr/>
      <dgm:t>
        <a:bodyPr/>
        <a:lstStyle/>
        <a:p>
          <a:endParaRPr lang="en-US"/>
        </a:p>
      </dgm:t>
    </dgm:pt>
    <dgm:pt modelId="{E381A3E1-9B12-48EF-9161-68B65527EE0E}" type="pres">
      <dgm:prSet presAssocID="{66580EC5-9C34-484D-BB86-50D03D37BE55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A586BCE-0984-4E2E-85A1-7925A534DBBD}" type="pres">
      <dgm:prSet presAssocID="{436570FC-E4B9-41F6-A449-239F468DEA9A}" presName="Accent1" presStyleCnt="0"/>
      <dgm:spPr/>
    </dgm:pt>
    <dgm:pt modelId="{C0578AF3-ED77-42D5-976C-92092E022E2F}" type="pres">
      <dgm:prSet presAssocID="{436570FC-E4B9-41F6-A449-239F468DEA9A}" presName="Accent" presStyleLbl="node1" presStyleIdx="0" presStyleCnt="3"/>
      <dgm:spPr/>
    </dgm:pt>
    <dgm:pt modelId="{BD0356A6-9F8F-4C6A-B5E8-D0DA9E27F760}" type="pres">
      <dgm:prSet presAssocID="{436570FC-E4B9-41F6-A449-239F468DEA9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97B9F1-80E1-4C62-98F1-B82DBDEA58EB}" type="pres">
      <dgm:prSet presAssocID="{882991D8-0435-4EFF-86C3-771EA9562008}" presName="Accent2" presStyleCnt="0"/>
      <dgm:spPr/>
    </dgm:pt>
    <dgm:pt modelId="{F67D9C68-BBE4-496E-A79D-590FC2344FE6}" type="pres">
      <dgm:prSet presAssocID="{882991D8-0435-4EFF-86C3-771EA9562008}" presName="Accent" presStyleLbl="node1" presStyleIdx="1" presStyleCnt="3"/>
      <dgm:spPr/>
    </dgm:pt>
    <dgm:pt modelId="{B039986A-2F65-4842-A070-652189F2CA92}" type="pres">
      <dgm:prSet presAssocID="{882991D8-0435-4EFF-86C3-771EA956200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C4049-7E0B-488B-A7B0-9C719418BE15}" type="pres">
      <dgm:prSet presAssocID="{2A9BB8F5-02BB-4AAA-95EC-40382382541F}" presName="Accent3" presStyleCnt="0"/>
      <dgm:spPr/>
    </dgm:pt>
    <dgm:pt modelId="{9A61E65A-4C86-4A3A-AA61-947C938853AC}" type="pres">
      <dgm:prSet presAssocID="{2A9BB8F5-02BB-4AAA-95EC-40382382541F}" presName="Accent" presStyleLbl="node1" presStyleIdx="2" presStyleCnt="3"/>
      <dgm:spPr/>
    </dgm:pt>
    <dgm:pt modelId="{6F189E27-5970-4366-9513-AA271190EBF2}" type="pres">
      <dgm:prSet presAssocID="{2A9BB8F5-02BB-4AAA-95EC-40382382541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94435E-37B9-4BDC-8157-8D4135CBDF71}" srcId="{66580EC5-9C34-484D-BB86-50D03D37BE55}" destId="{2A9BB8F5-02BB-4AAA-95EC-40382382541F}" srcOrd="2" destOrd="0" parTransId="{98ACCAC8-FEBB-443B-9CAC-476FB558D2DF}" sibTransId="{C5DAE0DC-880C-47B6-9ABB-E00CDA0DC0E8}"/>
    <dgm:cxn modelId="{0921C6E0-985D-427C-BE23-0CE018DD9BB2}" type="presOf" srcId="{436570FC-E4B9-41F6-A449-239F468DEA9A}" destId="{BD0356A6-9F8F-4C6A-B5E8-D0DA9E27F760}" srcOrd="0" destOrd="0" presId="urn:microsoft.com/office/officeart/2009/layout/CircleArrowProcess"/>
    <dgm:cxn modelId="{2090C212-EE09-4C72-BD2F-160C5DACC221}" type="presOf" srcId="{2A9BB8F5-02BB-4AAA-95EC-40382382541F}" destId="{6F189E27-5970-4366-9513-AA271190EBF2}" srcOrd="0" destOrd="0" presId="urn:microsoft.com/office/officeart/2009/layout/CircleArrowProcess"/>
    <dgm:cxn modelId="{DA93B7EA-D07B-4470-A2CA-3F908D56D76C}" srcId="{66580EC5-9C34-484D-BB86-50D03D37BE55}" destId="{436570FC-E4B9-41F6-A449-239F468DEA9A}" srcOrd="0" destOrd="0" parTransId="{ECC3917C-FDE8-49F0-AA0F-9B91D8054785}" sibTransId="{E9DE1B07-8188-4CEA-AED8-AA0ACF3F104A}"/>
    <dgm:cxn modelId="{DA9719F4-5B73-46F9-AF5E-B5C6B5D3A77A}" type="presOf" srcId="{66580EC5-9C34-484D-BB86-50D03D37BE55}" destId="{E381A3E1-9B12-48EF-9161-68B65527EE0E}" srcOrd="0" destOrd="0" presId="urn:microsoft.com/office/officeart/2009/layout/CircleArrowProcess"/>
    <dgm:cxn modelId="{1B1A9DE5-6B2C-4B40-B2D8-A4BAC48948E7}" type="presOf" srcId="{882991D8-0435-4EFF-86C3-771EA9562008}" destId="{B039986A-2F65-4842-A070-652189F2CA92}" srcOrd="0" destOrd="0" presId="urn:microsoft.com/office/officeart/2009/layout/CircleArrowProcess"/>
    <dgm:cxn modelId="{867214C1-C1A2-45A0-82F9-72A6D1B29F4E}" srcId="{66580EC5-9C34-484D-BB86-50D03D37BE55}" destId="{882991D8-0435-4EFF-86C3-771EA9562008}" srcOrd="1" destOrd="0" parTransId="{F714D0A1-A7FB-4CFD-868E-C1DF0FDC9BD9}" sibTransId="{113C24A4-7CE2-460A-88CC-96758E0E5683}"/>
    <dgm:cxn modelId="{518C0024-74D0-4C5B-8688-59AB5872C18A}" type="presParOf" srcId="{E381A3E1-9B12-48EF-9161-68B65527EE0E}" destId="{9A586BCE-0984-4E2E-85A1-7925A534DBBD}" srcOrd="0" destOrd="0" presId="urn:microsoft.com/office/officeart/2009/layout/CircleArrowProcess"/>
    <dgm:cxn modelId="{3369CF96-4005-4DDD-9707-602D9E0E8497}" type="presParOf" srcId="{9A586BCE-0984-4E2E-85A1-7925A534DBBD}" destId="{C0578AF3-ED77-42D5-976C-92092E022E2F}" srcOrd="0" destOrd="0" presId="urn:microsoft.com/office/officeart/2009/layout/CircleArrowProcess"/>
    <dgm:cxn modelId="{2C75D3D0-B8DE-448A-A0BA-903E8A89E786}" type="presParOf" srcId="{E381A3E1-9B12-48EF-9161-68B65527EE0E}" destId="{BD0356A6-9F8F-4C6A-B5E8-D0DA9E27F760}" srcOrd="1" destOrd="0" presId="urn:microsoft.com/office/officeart/2009/layout/CircleArrowProcess"/>
    <dgm:cxn modelId="{41E033DC-1DFE-46EF-AC3C-870E018BAA86}" type="presParOf" srcId="{E381A3E1-9B12-48EF-9161-68B65527EE0E}" destId="{6C97B9F1-80E1-4C62-98F1-B82DBDEA58EB}" srcOrd="2" destOrd="0" presId="urn:microsoft.com/office/officeart/2009/layout/CircleArrowProcess"/>
    <dgm:cxn modelId="{99AD8D3A-06F8-4B89-8605-B61ADB11F683}" type="presParOf" srcId="{6C97B9F1-80E1-4C62-98F1-B82DBDEA58EB}" destId="{F67D9C68-BBE4-496E-A79D-590FC2344FE6}" srcOrd="0" destOrd="0" presId="urn:microsoft.com/office/officeart/2009/layout/CircleArrowProcess"/>
    <dgm:cxn modelId="{C2EF9373-F748-4055-886B-55C3B1D42960}" type="presParOf" srcId="{E381A3E1-9B12-48EF-9161-68B65527EE0E}" destId="{B039986A-2F65-4842-A070-652189F2CA92}" srcOrd="3" destOrd="0" presId="urn:microsoft.com/office/officeart/2009/layout/CircleArrowProcess"/>
    <dgm:cxn modelId="{06DF2332-746A-4CC6-8764-153CCE85D08A}" type="presParOf" srcId="{E381A3E1-9B12-48EF-9161-68B65527EE0E}" destId="{B61C4049-7E0B-488B-A7B0-9C719418BE15}" srcOrd="4" destOrd="0" presId="urn:microsoft.com/office/officeart/2009/layout/CircleArrowProcess"/>
    <dgm:cxn modelId="{98EBA74A-FEFC-4D14-B3CF-D9E079C8FF75}" type="presParOf" srcId="{B61C4049-7E0B-488B-A7B0-9C719418BE15}" destId="{9A61E65A-4C86-4A3A-AA61-947C938853AC}" srcOrd="0" destOrd="0" presId="urn:microsoft.com/office/officeart/2009/layout/CircleArrowProcess"/>
    <dgm:cxn modelId="{A97DFFCB-EB88-4965-8804-80E90A3FBCAF}" type="presParOf" srcId="{E381A3E1-9B12-48EF-9161-68B65527EE0E}" destId="{6F189E27-5970-4366-9513-AA271190EBF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78AF3-ED77-42D5-976C-92092E022E2F}">
      <dsp:nvSpPr>
        <dsp:cNvPr id="0" name=""/>
        <dsp:cNvSpPr/>
      </dsp:nvSpPr>
      <dsp:spPr>
        <a:xfrm>
          <a:off x="1516710" y="67378"/>
          <a:ext cx="2624792" cy="262519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0356A6-9F8F-4C6A-B5E8-D0DA9E27F760}">
      <dsp:nvSpPr>
        <dsp:cNvPr id="0" name=""/>
        <dsp:cNvSpPr/>
      </dsp:nvSpPr>
      <dsp:spPr>
        <a:xfrm>
          <a:off x="2096876" y="1015151"/>
          <a:ext cx="1458546" cy="729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300" kern="1200"/>
            <a:t>Razvoj ratne tehnike</a:t>
          </a:r>
          <a:endParaRPr lang="en-US" sz="1300" kern="1200"/>
        </a:p>
      </dsp:txBody>
      <dsp:txXfrm>
        <a:off x="2096876" y="1015151"/>
        <a:ext cx="1458546" cy="729098"/>
      </dsp:txXfrm>
    </dsp:sp>
    <dsp:sp modelId="{F67D9C68-BBE4-496E-A79D-590FC2344FE6}">
      <dsp:nvSpPr>
        <dsp:cNvPr id="0" name=""/>
        <dsp:cNvSpPr/>
      </dsp:nvSpPr>
      <dsp:spPr>
        <a:xfrm>
          <a:off x="787684" y="1575745"/>
          <a:ext cx="2624792" cy="262519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shade val="80000"/>
            <a:hueOff val="89054"/>
            <a:satOff val="-745"/>
            <a:lumOff val="1210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39986A-2F65-4842-A070-652189F2CA92}">
      <dsp:nvSpPr>
        <dsp:cNvPr id="0" name=""/>
        <dsp:cNvSpPr/>
      </dsp:nvSpPr>
      <dsp:spPr>
        <a:xfrm>
          <a:off x="1370806" y="2532244"/>
          <a:ext cx="1458546" cy="729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300" kern="1200"/>
            <a:t>Uništavanje ljudi i materijalnih dobara</a:t>
          </a:r>
          <a:endParaRPr lang="en-US" sz="1300" kern="1200"/>
        </a:p>
      </dsp:txBody>
      <dsp:txXfrm>
        <a:off x="1370806" y="2532244"/>
        <a:ext cx="1458546" cy="729098"/>
      </dsp:txXfrm>
    </dsp:sp>
    <dsp:sp modelId="{9A61E65A-4C86-4A3A-AA61-947C938853AC}">
      <dsp:nvSpPr>
        <dsp:cNvPr id="0" name=""/>
        <dsp:cNvSpPr/>
      </dsp:nvSpPr>
      <dsp:spPr>
        <a:xfrm>
          <a:off x="1703527" y="3264614"/>
          <a:ext cx="2255103" cy="225600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shade val="80000"/>
            <a:hueOff val="178109"/>
            <a:satOff val="-1491"/>
            <a:lumOff val="24204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189E27-5970-4366-9513-AA271190EBF2}">
      <dsp:nvSpPr>
        <dsp:cNvPr id="0" name=""/>
        <dsp:cNvSpPr/>
      </dsp:nvSpPr>
      <dsp:spPr>
        <a:xfrm>
          <a:off x="2100326" y="4051518"/>
          <a:ext cx="1458546" cy="729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300" kern="1200"/>
            <a:t>Ubijanje na daljinu</a:t>
          </a:r>
          <a:endParaRPr lang="en-US" sz="1300" kern="1200"/>
        </a:p>
      </dsp:txBody>
      <dsp:txXfrm>
        <a:off x="2100326" y="4051518"/>
        <a:ext cx="1458546" cy="729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bcnews.au/videos/the-worlds-first-digital-dictatorship-is-up-and-running-in-china/344665802945830/" TargetMode="External"/><Relationship Id="rId2" Type="http://schemas.openxmlformats.org/officeDocument/2006/relationships/hyperlink" Target="https://www.youtube.com/watch?v=epI5r0_T_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5KZx81crb48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KHOhO23jAU&amp;feature=youtu.be&amp;list=UUzWQYUVCpZqtN93H8RR44Qw" TargetMode="External"/><Relationship Id="rId2" Type="http://schemas.openxmlformats.org/officeDocument/2006/relationships/hyperlink" Target="https://www.youtube.com/watch?v=ucRWyGKBVz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62000" y="1600200"/>
            <a:ext cx="7772400" cy="2060575"/>
          </a:xfr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sr-Latn-C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UTICAJ TEHNIKE NA </a:t>
            </a:r>
            <a:r>
              <a:rPr lang="sr-Latn-C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LJUDSKU CIVILIZACIJU</a:t>
            </a:r>
            <a:endParaRPr lang="en-US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3" name="Rectangle 1"/>
          <p:cNvSpPr>
            <a:spLocks noChangeArrowheads="1"/>
          </p:cNvSpPr>
          <p:nvPr/>
        </p:nvSpPr>
        <p:spPr bwMode="auto">
          <a:xfrm>
            <a:off x="2971800" y="5782101"/>
            <a:ext cx="3089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https://vimeo.com/166807261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5867400" cy="4876799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TEHNIKA JE DOPRINELA RAZVOJU I ŠIRENJU RACIONALNE SVESTI (racionalni pristup i princip), ZA RAZLIKU OD PROŠLOSTI, GDE JE DOMINIRALA IRACIONALNA SVEST, KOJA OBJAŠNJAVA ŽIVOT NA OSNOVU DELOVANJA ODRE</a:t>
            </a:r>
            <a:r>
              <a:rPr lang="sr-Latn-RS" altLang="en-US" sz="1800" dirty="0">
                <a:latin typeface="+mj-lt"/>
              </a:rPr>
              <a:t>Đ</a:t>
            </a:r>
            <a:r>
              <a:rPr lang="sr-Latn-CS" altLang="en-US" sz="1800" dirty="0" smtClean="0">
                <a:latin typeface="+mj-lt"/>
              </a:rPr>
              <a:t>NIH MISTIČNIH SILA</a:t>
            </a:r>
            <a:r>
              <a:rPr lang="en-US" altLang="en-US" sz="1800" dirty="0" smtClean="0">
                <a:latin typeface="+mj-lt"/>
              </a:rPr>
              <a:t> </a:t>
            </a:r>
            <a:r>
              <a:rPr lang="sr-Latn-CS" altLang="en-US" sz="1800" dirty="0" smtClean="0">
                <a:latin typeface="+mj-lt"/>
              </a:rPr>
              <a:t>(magije, animizam, totemizam, rituali)</a:t>
            </a:r>
            <a:endParaRPr lang="sr-Latn-RS" altLang="en-US" sz="1800" dirty="0"/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RS" altLang="en-US" sz="1800" dirty="0" smtClean="0">
              <a:latin typeface="+mj-lt"/>
            </a:endParaRPr>
          </a:p>
          <a:p>
            <a:pPr marL="0" indent="0"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 TEHNIKA DOPRINOSTI RAZUMEVANJU I OBJAŠNJENJU FUNKCIONISANJA SVESNIH PROCESA</a:t>
            </a:r>
            <a:r>
              <a:rPr lang="en-US" altLang="en-US" sz="1800" dirty="0" smtClean="0">
                <a:latin typeface="+mj-lt"/>
              </a:rPr>
              <a:t> </a:t>
            </a:r>
            <a:r>
              <a:rPr lang="sr-Latn-CS" altLang="en-US" sz="1800" dirty="0" smtClean="0">
                <a:latin typeface="+mj-lt"/>
              </a:rPr>
              <a:t>(neurofiziologija, neurologija)</a:t>
            </a:r>
          </a:p>
          <a:p>
            <a:pPr marL="0" indent="0" eaLnBrk="1" hangingPunct="1">
              <a:buFont typeface="Wingdings" pitchFamily="2" charset="2"/>
              <a:buChar char="Ø"/>
              <a:defRPr/>
            </a:pPr>
            <a:endParaRPr lang="sr-Latn-CS" altLang="en-US" sz="1800" dirty="0" smtClean="0">
              <a:latin typeface="+mj-lt"/>
            </a:endParaRPr>
          </a:p>
          <a:p>
            <a:pPr marL="0" indent="0"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 RACIONALNA ORGANIZACIJA PRIVREDE, DRŽAVE, OBRAZOVANJA, ALI I POSVEĆENOST RADU, BUDUĆNOSTI I KORIŠĆENJU VREMENA.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CS" altLang="en-US" dirty="0" smtClean="0">
              <a:latin typeface="+mj-lt"/>
            </a:endParaRPr>
          </a:p>
        </p:txBody>
      </p:sp>
      <p:sp>
        <p:nvSpPr>
          <p:cNvPr id="17410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6093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TEHNIKA I SVEST</a:t>
            </a:r>
            <a:endParaRPr lang="en-US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4621" y="3505200"/>
            <a:ext cx="3167812" cy="2964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r-Latn-RS" sz="5400" dirty="0" smtClean="0"/>
              <a:t>Odnos tehnologije </a:t>
            </a:r>
            <a:br>
              <a:rPr lang="sr-Latn-RS" sz="5400" dirty="0" smtClean="0"/>
            </a:br>
            <a:r>
              <a:rPr lang="sr-Latn-RS" sz="5400" dirty="0" smtClean="0"/>
              <a:t>i etike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9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AB0DF9-FA18-462B-8C7E-5B425D678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57" r="99"/>
          <a:stretch/>
        </p:blipFill>
        <p:spPr>
          <a:xfrm>
            <a:off x="152399" y="1219201"/>
            <a:ext cx="3733801" cy="4572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BB0E1-B2AE-4643-B545-2075A0184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455" y="457200"/>
            <a:ext cx="4584288" cy="600108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mesto</a:t>
            </a:r>
            <a:r>
              <a:rPr lang="en-US" dirty="0"/>
              <a:t> da </a:t>
            </a:r>
            <a:r>
              <a:rPr lang="en-US" dirty="0" err="1"/>
              <a:t>tehnološki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ne </a:t>
            </a:r>
            <a:r>
              <a:rPr lang="en-US" dirty="0" err="1"/>
              <a:t>može</a:t>
            </a:r>
            <a:r>
              <a:rPr lang="en-US" dirty="0"/>
              <a:t>, a da ne </a:t>
            </a:r>
            <a:r>
              <a:rPr lang="en-US" dirty="0" err="1"/>
              <a:t>ostavi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etičke</a:t>
            </a:r>
            <a:r>
              <a:rPr lang="en-US" dirty="0"/>
              <a:t> </a:t>
            </a:r>
            <a:r>
              <a:rPr lang="en-US" dirty="0" err="1"/>
              <a:t>posledice</a:t>
            </a:r>
            <a:r>
              <a:rPr lang="en-US" dirty="0"/>
              <a:t>.</a:t>
            </a:r>
            <a:r>
              <a:rPr lang="sr-Latn-R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nauke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tehnike</a:t>
            </a:r>
            <a:r>
              <a:rPr lang="en-US" dirty="0"/>
              <a:t>, </a:t>
            </a:r>
            <a:r>
              <a:rPr lang="en-US" dirty="0" err="1"/>
              <a:t>naime</a:t>
            </a:r>
            <a:r>
              <a:rPr lang="en-US" dirty="0"/>
              <a:t>, </a:t>
            </a:r>
            <a:r>
              <a:rPr lang="en-US" dirty="0" err="1"/>
              <a:t>izaziva</a:t>
            </a:r>
            <a:r>
              <a:rPr lang="en-US" dirty="0"/>
              <a:t> </a:t>
            </a:r>
            <a:r>
              <a:rPr lang="en-US" dirty="0" err="1"/>
              <a:t>dramatične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u </a:t>
            </a:r>
            <a:r>
              <a:rPr lang="en-US" dirty="0" err="1"/>
              <a:t>svim</a:t>
            </a:r>
            <a:r>
              <a:rPr lang="en-US" dirty="0"/>
              <a:t> </a:t>
            </a:r>
            <a:r>
              <a:rPr lang="en-US" dirty="0" err="1"/>
              <a:t>društvenim</a:t>
            </a:r>
            <a:r>
              <a:rPr lang="en-US" dirty="0"/>
              <a:t> </a:t>
            </a:r>
            <a:r>
              <a:rPr lang="en-US" dirty="0" err="1"/>
              <a:t>pojavama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oblastima</a:t>
            </a:r>
            <a:r>
              <a:rPr lang="en-US" dirty="0"/>
              <a:t> (</a:t>
            </a:r>
            <a:r>
              <a:rPr lang="en-US" dirty="0" err="1"/>
              <a:t>povećanju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stanovnika</a:t>
            </a:r>
            <a:r>
              <a:rPr lang="en-US" dirty="0"/>
              <a:t>, </a:t>
            </a:r>
            <a:r>
              <a:rPr lang="en-US" dirty="0" err="1"/>
              <a:t>povećanju</a:t>
            </a:r>
            <a:r>
              <a:rPr lang="en-US" dirty="0"/>
              <a:t> </a:t>
            </a:r>
            <a:r>
              <a:rPr lang="en-US" dirty="0" err="1"/>
              <a:t>blagostanja</a:t>
            </a:r>
            <a:r>
              <a:rPr lang="en-US" dirty="0"/>
              <a:t>, </a:t>
            </a:r>
            <a:r>
              <a:rPr lang="en-US" dirty="0" err="1"/>
              <a:t>smanjenju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, </a:t>
            </a:r>
            <a:r>
              <a:rPr lang="en-US" dirty="0" err="1"/>
              <a:t>menjanju</a:t>
            </a:r>
            <a:r>
              <a:rPr lang="en-US" dirty="0"/>
              <a:t> </a:t>
            </a:r>
            <a:r>
              <a:rPr lang="en-US" dirty="0" err="1"/>
              <a:t>sastava</a:t>
            </a:r>
            <a:r>
              <a:rPr lang="en-US" dirty="0"/>
              <a:t> </a:t>
            </a:r>
            <a:r>
              <a:rPr lang="en-US" dirty="0" err="1"/>
              <a:t>društva</a:t>
            </a:r>
            <a:r>
              <a:rPr lang="en-US" dirty="0"/>
              <a:t>, </a:t>
            </a:r>
            <a:r>
              <a:rPr lang="en-US" dirty="0" err="1"/>
              <a:t>urbanizaciji</a:t>
            </a:r>
            <a:r>
              <a:rPr lang="en-US" dirty="0"/>
              <a:t>, </a:t>
            </a:r>
            <a:r>
              <a:rPr lang="en-US" dirty="0" err="1"/>
              <a:t>superorganizaciji</a:t>
            </a:r>
            <a:r>
              <a:rPr lang="en-US" dirty="0"/>
              <a:t>, </a:t>
            </a:r>
            <a:r>
              <a:rPr lang="en-US" dirty="0" err="1"/>
              <a:t>ujedinjenju</a:t>
            </a:r>
            <a:r>
              <a:rPr lang="en-US" dirty="0"/>
              <a:t> </a:t>
            </a:r>
            <a:r>
              <a:rPr lang="en-US" dirty="0" err="1"/>
              <a:t>čovečanstva</a:t>
            </a:r>
            <a:r>
              <a:rPr lang="en-US" dirty="0"/>
              <a:t> </a:t>
            </a:r>
            <a:r>
              <a:rPr lang="en-US" dirty="0" err="1"/>
              <a:t>promenama</a:t>
            </a:r>
            <a:r>
              <a:rPr lang="en-US" dirty="0"/>
              <a:t> u </a:t>
            </a:r>
            <a:r>
              <a:rPr lang="en-US" dirty="0" err="1"/>
              <a:t>kulturi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postvarenju</a:t>
            </a:r>
            <a:r>
              <a:rPr lang="en-US" dirty="0"/>
              <a:t> </a:t>
            </a:r>
            <a:r>
              <a:rPr lang="en-US" dirty="0" err="1"/>
              <a:t>čoveka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društva</a:t>
            </a:r>
            <a:r>
              <a:rPr lang="en-US" dirty="0"/>
              <a:t>), a </a:t>
            </a:r>
            <a:r>
              <a:rPr lang="en-US" dirty="0" err="1"/>
              <a:t>ove</a:t>
            </a:r>
            <a:r>
              <a:rPr lang="en-US" dirty="0"/>
              <a:t>, </a:t>
            </a:r>
            <a:r>
              <a:rPr lang="en-US" dirty="0" err="1"/>
              <a:t>opet</a:t>
            </a:r>
            <a:r>
              <a:rPr lang="en-US" dirty="0"/>
              <a:t>, </a:t>
            </a:r>
            <a:r>
              <a:rPr lang="en-US" dirty="0" err="1"/>
              <a:t>utiču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moral. Tu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posebno</a:t>
            </a:r>
            <a:r>
              <a:rPr lang="en-US" dirty="0"/>
              <a:t> </a:t>
            </a:r>
            <a:r>
              <a:rPr lang="en-US" dirty="0" err="1"/>
              <a:t>apostrofirane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nova </a:t>
            </a:r>
            <a:r>
              <a:rPr lang="en-US" dirty="0" err="1"/>
              <a:t>tehnologija</a:t>
            </a:r>
            <a:r>
              <a:rPr lang="en-US" dirty="0"/>
              <a:t> </a:t>
            </a:r>
            <a:r>
              <a:rPr lang="en-US" dirty="0" err="1"/>
              <a:t>izaziva</a:t>
            </a:r>
            <a:r>
              <a:rPr lang="en-US" dirty="0"/>
              <a:t> u </a:t>
            </a:r>
            <a:r>
              <a:rPr lang="en-US" dirty="0" err="1"/>
              <a:t>kulturi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 </a:t>
            </a:r>
            <a:r>
              <a:rPr lang="en-US" dirty="0" err="1"/>
              <a:t>fokusu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pre </a:t>
            </a:r>
            <a:r>
              <a:rPr lang="en-US" dirty="0" err="1"/>
              <a:t>svega</a:t>
            </a:r>
            <a:r>
              <a:rPr lang="en-US" dirty="0"/>
              <a:t>, </a:t>
            </a:r>
            <a:r>
              <a:rPr lang="en-US" dirty="0" err="1"/>
              <a:t>uloga</a:t>
            </a:r>
            <a:r>
              <a:rPr lang="en-US" dirty="0"/>
              <a:t> </a:t>
            </a:r>
            <a:r>
              <a:rPr lang="en-US" dirty="0" err="1"/>
              <a:t>medija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716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10385E-E16D-4CD1-9176-81B8A5ECF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r>
              <a:rPr lang="sr-Latn-RS" dirty="0"/>
              <a:t>Genetski inženjering</a:t>
            </a:r>
          </a:p>
          <a:p>
            <a:r>
              <a:rPr lang="sr-Latn-RS" dirty="0"/>
              <a:t>Vakcine</a:t>
            </a:r>
          </a:p>
          <a:p>
            <a:r>
              <a:rPr lang="sr-Latn-RS" dirty="0"/>
              <a:t>Doping u sportu</a:t>
            </a:r>
          </a:p>
          <a:p>
            <a:r>
              <a:rPr lang="sr-Latn-RS" dirty="0"/>
              <a:t>Klimatske promene</a:t>
            </a:r>
          </a:p>
          <a:p>
            <a:r>
              <a:rPr lang="sr-Latn-RS" dirty="0"/>
              <a:t>Socijalne mreže</a:t>
            </a:r>
          </a:p>
          <a:p>
            <a:r>
              <a:rPr lang="sr-Latn-RS" dirty="0"/>
              <a:t>Internet bezbednost</a:t>
            </a:r>
          </a:p>
          <a:p>
            <a:r>
              <a:rPr lang="sr-Latn-RS" dirty="0"/>
              <a:t>Video nadzor</a:t>
            </a:r>
          </a:p>
          <a:p>
            <a:r>
              <a:rPr lang="sr-Latn-RS" dirty="0"/>
              <a:t>Piraterija i plagijatorstvo</a:t>
            </a:r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1AFF2-E5E3-416C-9FE7-D3D140C8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Pitanja o odnosu etike i tehnologije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www.youtube.com/watch?v=epI5r0_T_lE</a:t>
            </a:r>
            <a:endParaRPr lang="sr-Latn-RS" dirty="0" smtClean="0"/>
          </a:p>
          <a:p>
            <a:endParaRPr lang="sr-Latn-RS" dirty="0" smtClean="0"/>
          </a:p>
          <a:p>
            <a:r>
              <a:rPr lang="sr-Latn-RS" dirty="0">
                <a:hlinkClick r:id="rId3"/>
              </a:rPr>
              <a:t>https://www.facebook.com/abcnews.au/videos/the-worlds-first-digital-dictatorship-is-up-and-running-in-china/344665802945830</a:t>
            </a:r>
            <a:r>
              <a:rPr lang="sr-Latn-RS" dirty="0" smtClean="0">
                <a:hlinkClick r:id="rId3"/>
              </a:rPr>
              <a:t>/</a:t>
            </a:r>
            <a:endParaRPr lang="sr-Latn-RS" dirty="0" smtClean="0"/>
          </a:p>
          <a:p>
            <a:endParaRPr lang="sr-Latn-RS" dirty="0"/>
          </a:p>
          <a:p>
            <a:r>
              <a:rPr lang="sr-Latn-RS">
                <a:hlinkClick r:id="rId4"/>
              </a:rPr>
              <a:t>https://</a:t>
            </a:r>
            <a:r>
              <a:rPr lang="sr-Latn-RS" smtClean="0">
                <a:hlinkClick r:id="rId4"/>
              </a:rPr>
              <a:t>www.youtube.com/watch?v=5KZx81crb48</a:t>
            </a:r>
            <a:r>
              <a:rPr lang="sr-Latn-RS" smtClean="0"/>
              <a:t> </a:t>
            </a:r>
            <a:endParaRPr lang="sr-Latn-RS" dirty="0" smtClean="0"/>
          </a:p>
          <a:p>
            <a:endParaRPr lang="sr-Latn-R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5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299FD107-A394-4F77-A614-F7AFA71A2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8465"/>
            <a:ext cx="7772400" cy="311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Društvene funkcije tehničkog saznanja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0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sr-Latn-RS" dirty="0"/>
              <a:t>Tehnika je humanizovala svet:</a:t>
            </a:r>
          </a:p>
          <a:p>
            <a:pPr lvl="1"/>
            <a:r>
              <a:rPr lang="sr-Latn-RS" dirty="0"/>
              <a:t>Neposredno – svojim usavršavanjem, tehnika je olakšavala ljudima (fizički) rad i oslobodila čoveka podređenosti prirodnim i društvenim silama; smanjivala je životnu neizvesnost.</a:t>
            </a:r>
          </a:p>
          <a:p>
            <a:pPr lvl="1"/>
            <a:r>
              <a:rPr lang="sr-Latn-RS" dirty="0"/>
              <a:t>Posredno – stvaranje tehničke osnove za ubrzani razvoj društvenih delatnosti koje su imale humanističku funkciju (razvoj duhovne kulture: instrumenti, boje, film, muzika).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dirty="0"/>
              <a:t>Humanistička funkcija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4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/>
              <a:t>Antihumanističko korišćenje humane tehnike (mogućnost korišćenja i u jedne i u druge svrhe: Nobelov dinamit, internet u Pentagonu…)</a:t>
            </a:r>
          </a:p>
          <a:p>
            <a:r>
              <a:rPr lang="sr-Latn-RS" dirty="0"/>
              <a:t>Primarno humanističko delovanje – sekundarne antihumanističke posledice (radnici u proizvodnim fabrikama s početka XX veka)</a:t>
            </a:r>
          </a:p>
          <a:p>
            <a:r>
              <a:rPr lang="sr-Latn-RS" dirty="0"/>
              <a:t>Akumulacija sporednih negativnih efekata, koji su svojim širenjem i produbljivanjem u potpunosti poništili humanističku funkciju i prerasli u antihumanističku (ireverzibilno ugrožavanje života biljaka, životinja i ljudi; zagađenje životne sredine...)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sr-Latn-RS" dirty="0"/>
              <a:t>Humanističko – antihumanistička funkcija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5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CFFB95F-D901-4937-8084-8A7BAA84FA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F473BD-3FD3-4548-A8F5-11D3C9CB88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691E02ED-3E2E-4396-B6DE-5F93F2F111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28F088F5-B4E7-43B9-88F4-8667026E4B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4476039" cy="5151437"/>
          </a:xfrm>
          <a:ln>
            <a:noFill/>
          </a:ln>
        </p:spPr>
        <p:txBody>
          <a:bodyPr>
            <a:normAutofit/>
          </a:bodyPr>
          <a:lstStyle/>
          <a:p>
            <a:r>
              <a:rPr lang="sr-Latn-RS" sz="3600" dirty="0"/>
              <a:t>Antihumanistička funkcija</a:t>
            </a:r>
            <a:r>
              <a:rPr lang="sr-Latn-RS" sz="3500" dirty="0"/>
              <a:t/>
            </a:r>
            <a:br>
              <a:rPr lang="sr-Latn-RS" sz="3500" dirty="0"/>
            </a:br>
            <a:r>
              <a:rPr lang="sr-Latn-RS" sz="3500" dirty="0"/>
              <a:t/>
            </a:r>
            <a:br>
              <a:rPr lang="sr-Latn-RS" sz="3500" dirty="0"/>
            </a:br>
            <a:r>
              <a:rPr lang="sr-Latn-RS" sz="2800" dirty="0"/>
              <a:t>- na opštedruštvenom nivou</a:t>
            </a:r>
            <a:br>
              <a:rPr lang="sr-Latn-RS" sz="2800" dirty="0"/>
            </a:br>
            <a:r>
              <a:rPr lang="sr-Latn-RS" sz="2800" dirty="0"/>
              <a:t/>
            </a:r>
            <a:br>
              <a:rPr lang="sr-Latn-RS" sz="2800" dirty="0"/>
            </a:br>
            <a:r>
              <a:rPr lang="sr-Latn-RS" sz="2800" dirty="0"/>
              <a:t>- na individualnom nivou</a:t>
            </a:r>
            <a:br>
              <a:rPr lang="sr-Latn-RS" sz="2800" dirty="0"/>
            </a:br>
            <a:endParaRPr lang="en-US" sz="35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C5B2BC09-468D-4F7B-8946-1D1A31E60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362115"/>
              </p:ext>
            </p:extLst>
          </p:nvPr>
        </p:nvGraphicFramePr>
        <p:xfrm>
          <a:off x="5046021" y="533400"/>
          <a:ext cx="4929187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80109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xmlns="" id="{CAC6F186-990E-4A9E-9C75-88580953E2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0100" y="4431215"/>
            <a:ext cx="75438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943600" y="685800"/>
            <a:ext cx="2832355" cy="3385638"/>
          </a:xfrm>
        </p:spPr>
        <p:txBody>
          <a:bodyPr>
            <a:normAutofit fontScale="92500" lnSpcReduction="10000"/>
          </a:bodyPr>
          <a:lstStyle/>
          <a:p>
            <a:r>
              <a:rPr lang="sr-Latn-RS" sz="1800" dirty="0"/>
              <a:t>Upotreba ratne tehnike u uništavanju ljudi između zaraćenih strana uvek je vrednovana u zaraćenim stranama kao visok moralni </a:t>
            </a:r>
            <a:r>
              <a:rPr lang="sr-Latn-RS" sz="1800" dirty="0" smtClean="0"/>
              <a:t>čin</a:t>
            </a:r>
            <a:endParaRPr lang="sr-Latn-RS" sz="1800" dirty="0"/>
          </a:p>
          <a:p>
            <a:endParaRPr lang="sr-Latn-RS" sz="1800" dirty="0"/>
          </a:p>
          <a:p>
            <a:r>
              <a:rPr lang="sr-Latn-RS" sz="1800" dirty="0"/>
              <a:t>Stvaranje atomske bombe</a:t>
            </a:r>
          </a:p>
          <a:p>
            <a:endParaRPr lang="sr-Latn-RS" sz="1800" dirty="0"/>
          </a:p>
          <a:p>
            <a:r>
              <a:rPr lang="sr-Latn-RS" sz="1800" dirty="0"/>
              <a:t>Finansijska sredstva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4800600"/>
            <a:ext cx="7543800" cy="1609344"/>
          </a:xfrm>
        </p:spPr>
        <p:txBody>
          <a:bodyPr>
            <a:normAutofit/>
          </a:bodyPr>
          <a:lstStyle/>
          <a:p>
            <a:r>
              <a:rPr lang="sr-Latn-RS" dirty="0"/>
              <a:t>Moralne 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Latn-RS" dirty="0" smtClean="0"/>
              <a:t>dileme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3"/>
            <a:ext cx="5638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2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8305800" cy="518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endParaRPr lang="sr-Latn-CS" altLang="en-US" sz="1800" dirty="0" smtClean="0"/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NA KARAKTER RADA – olakšala rad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NA SADRŽAJE RADA – omogućila veću efikasnost rada 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CS" altLang="en-US" sz="1800" dirty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CS" altLang="en-US" sz="1800" dirty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STANDARDNO RADNO VREME JE ZAMENJENO FLEKSIBILNIM RADNIM VREMENOM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RAZVIO SE RAD OD KUĆE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PARCIJALNO RADNO VREME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ANGAŽOVANJE PO PROJEKTIMA BEZ FIKSNOG RADNOG VREMENA I STATUSA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en-US" altLang="en-US" sz="1800" dirty="0" smtClean="0"/>
          </a:p>
        </p:txBody>
      </p:sp>
      <p:sp>
        <p:nvSpPr>
          <p:cNvPr id="3074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TEHNIKA I</a:t>
            </a:r>
            <a:r>
              <a:rPr lang="sr-Latn-CS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</a:t>
            </a:r>
            <a:endParaRPr lang="en-US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0" y="685800"/>
            <a:ext cx="3429000" cy="2525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AF35CD-DA30-4E34-B0F3-32C27766DA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CFC42DC-2C46-47C4-BC61-530557385DB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54B91A37-AA1F-4966-8ACF-93023547DA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17B17AC5-0931-432F-9A4A-DDCFAA010A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D27F9A9-EDF0-4A22-9A37-645895710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5156"/>
            <a:ext cx="5127521" cy="619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922393" y="406610"/>
            <a:ext cx="2971800" cy="5715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r-Latn-RS" sz="1800" i="1" dirty="0"/>
              <a:t>„</a:t>
            </a:r>
            <a:r>
              <a:rPr lang="en-US" sz="1800" i="1" dirty="0" err="1"/>
              <a:t>Čovečanstvo</a:t>
            </a:r>
            <a:r>
              <a:rPr lang="en-US" sz="1800" i="1" dirty="0"/>
              <a:t>, u </a:t>
            </a:r>
            <a:r>
              <a:rPr lang="en-US" sz="1800" i="1" dirty="0" err="1"/>
              <a:t>svakom</a:t>
            </a:r>
            <a:r>
              <a:rPr lang="en-US" sz="1800" i="1" dirty="0"/>
              <a:t> </a:t>
            </a:r>
            <a:r>
              <a:rPr lang="en-US" sz="1800" i="1" dirty="0" err="1"/>
              <a:t>slučaju</a:t>
            </a:r>
            <a:r>
              <a:rPr lang="en-US" sz="1800" i="1" dirty="0"/>
              <a:t>, ne </a:t>
            </a:r>
            <a:r>
              <a:rPr lang="en-US" sz="1800" i="1" dirty="0" err="1"/>
              <a:t>može</a:t>
            </a:r>
            <a:r>
              <a:rPr lang="en-US" sz="1800" i="1" dirty="0"/>
              <a:t> </a:t>
            </a:r>
            <a:r>
              <a:rPr lang="en-US" sz="1800" i="1" dirty="0" err="1"/>
              <a:t>sebi</a:t>
            </a:r>
            <a:r>
              <a:rPr lang="en-US" sz="1800" i="1" dirty="0"/>
              <a:t> da </a:t>
            </a:r>
            <a:r>
              <a:rPr lang="en-US" sz="1800" i="1" dirty="0" err="1"/>
              <a:t>dozvoli</a:t>
            </a:r>
            <a:r>
              <a:rPr lang="en-US" sz="1800" i="1" dirty="0"/>
              <a:t> </a:t>
            </a:r>
            <a:r>
              <a:rPr lang="en-US" sz="1800" i="1" dirty="0" err="1"/>
              <a:t>luksuz</a:t>
            </a:r>
            <a:r>
              <a:rPr lang="en-US" sz="1800" i="1" dirty="0"/>
              <a:t> da </a:t>
            </a:r>
            <a:r>
              <a:rPr lang="en-US" sz="1800" i="1" dirty="0" err="1"/>
              <a:t>okleva</a:t>
            </a:r>
            <a:r>
              <a:rPr lang="en-US" sz="1800" i="1" dirty="0"/>
              <a:t> </a:t>
            </a:r>
            <a:r>
              <a:rPr lang="en-US" sz="1800" i="1" dirty="0" err="1"/>
              <a:t>sa</a:t>
            </a:r>
            <a:r>
              <a:rPr lang="sr-Latn-RS" sz="1800" i="1" dirty="0"/>
              <a:t> </a:t>
            </a:r>
            <a:r>
              <a:rPr lang="en-US" sz="1800" i="1" dirty="0" err="1"/>
              <a:t>razmatranjem</a:t>
            </a:r>
            <a:r>
              <a:rPr lang="en-US" sz="1800" i="1" dirty="0"/>
              <a:t> </a:t>
            </a:r>
            <a:r>
              <a:rPr lang="en-US" sz="1800" i="1" dirty="0" err="1"/>
              <a:t>etičkih</a:t>
            </a:r>
            <a:r>
              <a:rPr lang="en-US" sz="1800" i="1" dirty="0"/>
              <a:t> </a:t>
            </a:r>
            <a:r>
              <a:rPr lang="en-US" sz="1800" i="1" dirty="0" err="1"/>
              <a:t>pitanja</a:t>
            </a:r>
            <a:r>
              <a:rPr lang="en-US" sz="1800" i="1" dirty="0"/>
              <a:t>, </a:t>
            </a:r>
            <a:r>
              <a:rPr lang="en-US" sz="1800" i="1" dirty="0" err="1"/>
              <a:t>koja</a:t>
            </a:r>
            <a:r>
              <a:rPr lang="en-US" sz="1800" i="1" dirty="0"/>
              <a:t> se </a:t>
            </a:r>
            <a:r>
              <a:rPr lang="en-US" sz="1800" i="1" dirty="0" err="1"/>
              <a:t>nameću</a:t>
            </a:r>
            <a:r>
              <a:rPr lang="en-US" sz="1800" i="1" dirty="0"/>
              <a:t> </a:t>
            </a:r>
            <a:r>
              <a:rPr lang="en-US" sz="1800" i="1" dirty="0" err="1"/>
              <a:t>sa</a:t>
            </a:r>
            <a:r>
              <a:rPr lang="en-US" sz="1800" i="1" dirty="0"/>
              <a:t> </a:t>
            </a:r>
            <a:r>
              <a:rPr lang="en-US" sz="1800" i="1" dirty="0" err="1"/>
              <a:t>sve</a:t>
            </a:r>
            <a:r>
              <a:rPr lang="en-US" sz="1800" i="1" dirty="0"/>
              <a:t> </a:t>
            </a:r>
            <a:r>
              <a:rPr lang="en-US" sz="1800" i="1" dirty="0" err="1"/>
              <a:t>bržim</a:t>
            </a:r>
            <a:r>
              <a:rPr lang="en-US" sz="1800" i="1" dirty="0"/>
              <a:t> </a:t>
            </a:r>
            <a:r>
              <a:rPr lang="en-US" sz="1800" i="1" dirty="0" err="1"/>
              <a:t>razvojem</a:t>
            </a:r>
            <a:r>
              <a:rPr lang="en-US" sz="1800" i="1" dirty="0"/>
              <a:t> </a:t>
            </a:r>
            <a:r>
              <a:rPr lang="en-US" sz="1800" i="1" dirty="0" err="1"/>
              <a:t>tehnologije</a:t>
            </a:r>
            <a:r>
              <a:rPr lang="sr-Latn-R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prenosa</a:t>
            </a:r>
            <a:r>
              <a:rPr lang="en-US" sz="1800" i="1" dirty="0"/>
              <a:t> </a:t>
            </a:r>
            <a:r>
              <a:rPr lang="en-US" sz="1800" i="1" dirty="0" err="1"/>
              <a:t>informacija</a:t>
            </a:r>
            <a:r>
              <a:rPr lang="en-US" sz="1800" i="1" dirty="0"/>
              <a:t>, </a:t>
            </a:r>
            <a:r>
              <a:rPr lang="en-US" sz="1800" i="1" dirty="0" err="1"/>
              <a:t>i</a:t>
            </a:r>
            <a:r>
              <a:rPr lang="en-US" sz="1800" i="1" dirty="0"/>
              <a:t> pored </a:t>
            </a:r>
            <a:r>
              <a:rPr lang="en-US" sz="1800" i="1" dirty="0" err="1"/>
              <a:t>pritisaka</a:t>
            </a:r>
            <a:r>
              <a:rPr lang="en-US" sz="1800" i="1" dirty="0"/>
              <a:t> da se </a:t>
            </a:r>
            <a:r>
              <a:rPr lang="en-US" sz="1800" i="1" dirty="0" err="1"/>
              <a:t>sva</a:t>
            </a:r>
            <a:r>
              <a:rPr lang="en-US" sz="1800" i="1" dirty="0"/>
              <a:t> </a:t>
            </a:r>
            <a:r>
              <a:rPr lang="en-US" sz="1800" i="1" dirty="0" err="1"/>
              <a:t>odgovornost</a:t>
            </a:r>
            <a:r>
              <a:rPr lang="en-US" sz="1800" i="1" dirty="0"/>
              <a:t> </a:t>
            </a:r>
            <a:r>
              <a:rPr lang="en-US" sz="1800" i="1" dirty="0" err="1"/>
              <a:t>prebaci</a:t>
            </a:r>
            <a:r>
              <a:rPr lang="en-US" sz="1800" i="1" dirty="0"/>
              <a:t> </a:t>
            </a:r>
            <a:r>
              <a:rPr lang="en-US" sz="1800" i="1" dirty="0" err="1"/>
              <a:t>na</a:t>
            </a:r>
            <a:r>
              <a:rPr lang="en-US" sz="1800" i="1" dirty="0"/>
              <a:t> </a:t>
            </a:r>
            <a:r>
              <a:rPr lang="en-US" sz="1800" i="1" dirty="0" err="1"/>
              <a:t>advo</a:t>
            </a:r>
            <a:r>
              <a:rPr lang="sr-Latn-RS" sz="1800" i="1" dirty="0"/>
              <a:t>k</a:t>
            </a:r>
            <a:r>
              <a:rPr lang="en-US" sz="1800" i="1" dirty="0"/>
              <a:t>ate</a:t>
            </a:r>
            <a:r>
              <a:rPr lang="sr-Latn-R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političare</a:t>
            </a:r>
            <a:r>
              <a:rPr lang="en-US" sz="1800" i="1" dirty="0"/>
              <a:t>. </a:t>
            </a:r>
            <a:r>
              <a:rPr lang="en-US" sz="1800" i="1" dirty="0" err="1"/>
              <a:t>Određena</a:t>
            </a:r>
            <a:r>
              <a:rPr lang="en-US" sz="1800" i="1" dirty="0"/>
              <a:t> </a:t>
            </a:r>
            <a:r>
              <a:rPr lang="en-US" sz="1800" i="1" dirty="0" err="1"/>
              <a:t>zakonska</a:t>
            </a:r>
            <a:r>
              <a:rPr lang="en-US" sz="1800" i="1" dirty="0"/>
              <a:t> </a:t>
            </a:r>
            <a:r>
              <a:rPr lang="en-US" sz="1800" i="1" dirty="0" err="1"/>
              <a:t>regulativa</a:t>
            </a:r>
            <a:r>
              <a:rPr lang="en-US" sz="1800" i="1" dirty="0"/>
              <a:t> </a:t>
            </a:r>
            <a:r>
              <a:rPr lang="en-US" sz="1800" i="1" dirty="0" err="1"/>
              <a:t>unutar</a:t>
            </a:r>
            <a:r>
              <a:rPr lang="en-US" sz="1800" i="1" dirty="0"/>
              <a:t> </a:t>
            </a:r>
            <a:r>
              <a:rPr lang="en-US" sz="1800" i="1" dirty="0" err="1"/>
              <a:t>zajednica</a:t>
            </a:r>
            <a:r>
              <a:rPr lang="en-US" sz="1800" i="1" dirty="0"/>
              <a:t> </a:t>
            </a:r>
            <a:r>
              <a:rPr lang="en-US" sz="1800" i="1" dirty="0" err="1"/>
              <a:t>je</a:t>
            </a:r>
            <a:r>
              <a:rPr lang="en-US" sz="1800" i="1" dirty="0"/>
              <a:t> </a:t>
            </a:r>
            <a:r>
              <a:rPr lang="en-US" sz="1800" i="1" dirty="0" err="1"/>
              <a:t>neizbežna</a:t>
            </a:r>
            <a:r>
              <a:rPr lang="sr-Latn-R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nesumnjivo</a:t>
            </a:r>
            <a:r>
              <a:rPr lang="en-US" sz="1800" i="1" dirty="0"/>
              <a:t> </a:t>
            </a:r>
            <a:r>
              <a:rPr lang="en-US" sz="1800" i="1" dirty="0" err="1"/>
              <a:t>neophodna</a:t>
            </a:r>
            <a:r>
              <a:rPr lang="en-US" sz="1800" i="1" dirty="0"/>
              <a:t>, </a:t>
            </a:r>
            <a:r>
              <a:rPr lang="en-US" sz="1800" i="1" dirty="0" err="1"/>
              <a:t>ali</a:t>
            </a:r>
            <a:r>
              <a:rPr lang="en-US" sz="1800" i="1" dirty="0"/>
              <a:t> </a:t>
            </a:r>
            <a:r>
              <a:rPr lang="en-US" sz="1800" i="1" dirty="0" err="1"/>
              <a:t>rešavanje</a:t>
            </a:r>
            <a:r>
              <a:rPr lang="en-US" sz="1800" i="1" dirty="0"/>
              <a:t> </a:t>
            </a:r>
            <a:r>
              <a:rPr lang="en-US" sz="1800" i="1" dirty="0" err="1"/>
              <a:t>etičkih</a:t>
            </a:r>
            <a:r>
              <a:rPr lang="en-US" sz="1800" i="1" dirty="0"/>
              <a:t> </a:t>
            </a:r>
            <a:r>
              <a:rPr lang="en-US" sz="1800" i="1" dirty="0" err="1"/>
              <a:t>dilema</a:t>
            </a:r>
            <a:r>
              <a:rPr lang="en-US" sz="1800" i="1" dirty="0"/>
              <a:t> </a:t>
            </a:r>
            <a:r>
              <a:rPr lang="en-US" sz="1800" i="1" dirty="0" err="1"/>
              <a:t>na</a:t>
            </a:r>
            <a:r>
              <a:rPr lang="en-US" sz="1800" i="1" dirty="0"/>
              <a:t> </a:t>
            </a:r>
            <a:r>
              <a:rPr lang="en-US" sz="1800" i="1" dirty="0" err="1"/>
              <a:t>polju</a:t>
            </a:r>
            <a:r>
              <a:rPr lang="en-US" sz="1800" i="1" dirty="0"/>
              <a:t> </a:t>
            </a:r>
            <a:r>
              <a:rPr lang="en-US" sz="1800" i="1" dirty="0" err="1"/>
              <a:t>novih</a:t>
            </a:r>
            <a:r>
              <a:rPr lang="en-US" sz="1800" i="1" dirty="0"/>
              <a:t> </a:t>
            </a:r>
            <a:r>
              <a:rPr lang="en-US" sz="1800" i="1" dirty="0" err="1"/>
              <a:t>medija</a:t>
            </a:r>
            <a:r>
              <a:rPr lang="sr-Latn-RS" sz="1800" i="1" dirty="0"/>
              <a:t> </a:t>
            </a:r>
            <a:r>
              <a:rPr lang="en-US" sz="1800" i="1" dirty="0" err="1"/>
              <a:t>valja</a:t>
            </a:r>
            <a:r>
              <a:rPr lang="en-US" sz="1800" i="1" dirty="0"/>
              <a:t> </a:t>
            </a:r>
            <a:r>
              <a:rPr lang="en-US" sz="1800" i="1" dirty="0" err="1"/>
              <a:t>prepustiti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moralnoj</a:t>
            </a:r>
            <a:r>
              <a:rPr lang="en-US" sz="1800" i="1" dirty="0"/>
              <a:t> </a:t>
            </a:r>
            <a:r>
              <a:rPr lang="en-US" sz="1800" i="1" dirty="0" err="1"/>
              <a:t>zajednici</a:t>
            </a:r>
            <a:r>
              <a:rPr lang="en-US" sz="1800" i="1" dirty="0"/>
              <a:t> </a:t>
            </a:r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en-US" sz="1800" i="1" dirty="0" err="1"/>
              <a:t>razumnom</a:t>
            </a:r>
            <a:r>
              <a:rPr lang="en-US" sz="1800" i="1" dirty="0"/>
              <a:t> </a:t>
            </a:r>
            <a:r>
              <a:rPr lang="en-US" sz="1800" i="1" dirty="0" err="1"/>
              <a:t>sudu</a:t>
            </a:r>
            <a:r>
              <a:rPr lang="en-US" sz="1800" i="1" dirty="0"/>
              <a:t> </a:t>
            </a:r>
            <a:r>
              <a:rPr lang="en-US" sz="1800" i="1" dirty="0" err="1"/>
              <a:t>svih</a:t>
            </a:r>
            <a:r>
              <a:rPr lang="en-US" sz="1800" i="1" dirty="0"/>
              <a:t> </a:t>
            </a:r>
            <a:r>
              <a:rPr lang="en-US" sz="1800" i="1" dirty="0" err="1"/>
              <a:t>njenih</a:t>
            </a:r>
            <a:r>
              <a:rPr lang="en-US" sz="1800" i="1" dirty="0"/>
              <a:t> </a:t>
            </a:r>
            <a:r>
              <a:rPr lang="en-US" sz="1800" i="1" dirty="0" err="1"/>
              <a:t>članova</a:t>
            </a:r>
            <a:r>
              <a:rPr lang="en-US" sz="1800" i="1" dirty="0"/>
              <a:t>, a</a:t>
            </a:r>
            <a:r>
              <a:rPr lang="sr-Latn-RS" sz="1800" i="1" dirty="0"/>
              <a:t> </a:t>
            </a:r>
            <a:r>
              <a:rPr lang="en-US" sz="1800" i="1" dirty="0"/>
              <a:t>ne </a:t>
            </a:r>
            <a:r>
              <a:rPr lang="en-US" sz="1800" i="1" dirty="0" err="1"/>
              <a:t>ekskluzivno</a:t>
            </a:r>
            <a:r>
              <a:rPr lang="en-US" sz="1800" i="1" dirty="0"/>
              <a:t> </a:t>
            </a:r>
            <a:r>
              <a:rPr lang="en-US" sz="1800" i="1" dirty="0" err="1"/>
              <a:t>regulatornim</a:t>
            </a:r>
            <a:r>
              <a:rPr lang="en-US" sz="1800" i="1" dirty="0"/>
              <a:t> </a:t>
            </a:r>
            <a:r>
              <a:rPr lang="en-US" sz="1800" i="1" dirty="0" err="1"/>
              <a:t>ovlašćenjima</a:t>
            </a:r>
            <a:r>
              <a:rPr lang="en-US" sz="1800" i="1" dirty="0"/>
              <a:t> </a:t>
            </a:r>
            <a:r>
              <a:rPr lang="en-US" sz="1800" i="1" dirty="0" err="1"/>
              <a:t>vlasti</a:t>
            </a:r>
            <a:r>
              <a:rPr lang="sr-Latn-RS" sz="1800" i="1" dirty="0"/>
              <a:t>.“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4770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20F962-6829-4D77-B016-D77F9D7B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81000"/>
            <a:ext cx="77724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www.youtube.com/watch?v=ucRWyGKBVzo</a:t>
            </a:r>
            <a:endParaRPr lang="sr-Latn-RS" dirty="0" smtClean="0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www.youtube.com/watch?v=PKHOhO23jAU&amp;feature=youtu.be&amp;list=UUzWQYUVCpZqtN93H8RR44Qw</a:t>
            </a:r>
            <a:endParaRPr lang="sr-Latn-RS" dirty="0" smtClean="0"/>
          </a:p>
          <a:p>
            <a:pPr marL="0" indent="0">
              <a:buNone/>
            </a:pPr>
            <a:endParaRPr lang="sr-Latn-RS"/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62DE76-D652-4416-A1EB-F231FAC95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457" y="3124200"/>
            <a:ext cx="5182049" cy="3535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8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86116" y="3703638"/>
            <a:ext cx="8915400" cy="288766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en-US" sz="2200" dirty="0" smtClean="0">
                <a:latin typeface="+mj-lt"/>
              </a:rPr>
              <a:t> </a:t>
            </a:r>
            <a:r>
              <a:rPr lang="sr-Latn-CS" altLang="en-US" sz="2200" dirty="0" smtClean="0">
                <a:latin typeface="+mj-lt"/>
              </a:rPr>
              <a:t>TEHNIKA JE U POČETKU OLAKŠAVALA FIZIČKI RAD I DOPRINOSILA EFIKASNOSTI RADA UOPŠTE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en-US" sz="2200" dirty="0" smtClean="0">
                <a:latin typeface="+mj-lt"/>
              </a:rPr>
              <a:t> </a:t>
            </a:r>
            <a:r>
              <a:rPr lang="sr-Latn-CS" altLang="en-US" sz="2200" dirty="0" smtClean="0">
                <a:latin typeface="+mj-lt"/>
              </a:rPr>
              <a:t>DANAS TEHNIKA U VELIKOJ MERI ZAMENJUJE FIZIČKI RAD I KONTROLIŠE AKTIVNOSTI RADNIKA (rad u kući, zdravstvu, kulturi, nauci, sportu, obrazovanju, trgovini sve se više zasniva na tehnici)</a:t>
            </a:r>
          </a:p>
          <a:p>
            <a:pPr eaLnBrk="1" hangingPunct="1">
              <a:defRPr/>
            </a:pPr>
            <a:endParaRPr lang="en-US" altLang="en-US" sz="2200" dirty="0" smtClean="0"/>
          </a:p>
        </p:txBody>
      </p:sp>
      <p:pic>
        <p:nvPicPr>
          <p:cNvPr id="2253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84" y="685800"/>
            <a:ext cx="91440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28800"/>
            <a:ext cx="4038600" cy="2438400"/>
          </a:xfrm>
        </p:spPr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sr-Latn-CS" altLang="en-US" sz="1800" dirty="0" smtClean="0">
                <a:latin typeface="+mj-lt"/>
              </a:rPr>
              <a:t>	TEHNIKA PREDSTAVLJA SASTAVNI DEO MATERIJALNE KULTURE, ALI I MATERIJALNU OSNOVU DUHOVNE KULTURE</a:t>
            </a:r>
            <a:r>
              <a:rPr lang="en-US" altLang="en-US" sz="1800" dirty="0" smtClean="0">
                <a:latin typeface="+mj-lt"/>
              </a:rPr>
              <a:t> </a:t>
            </a:r>
            <a:r>
              <a:rPr lang="sr-Latn-CS" altLang="en-US" sz="1800" dirty="0" smtClean="0">
                <a:latin typeface="+mj-lt"/>
              </a:rPr>
              <a:t>(muzički instrumenti</a:t>
            </a:r>
            <a:r>
              <a:rPr lang="en-US" altLang="en-US" sz="1800" dirty="0" smtClean="0">
                <a:latin typeface="+mj-lt"/>
              </a:rPr>
              <a:t>, </a:t>
            </a:r>
            <a:r>
              <a:rPr lang="en-US" altLang="en-US" sz="1800" dirty="0" err="1" smtClean="0">
                <a:latin typeface="+mj-lt"/>
              </a:rPr>
              <a:t>platno</a:t>
            </a:r>
            <a:r>
              <a:rPr lang="sr-Latn-CS" altLang="en-US" sz="1800" dirty="0" smtClean="0">
                <a:latin typeface="+mj-lt"/>
              </a:rPr>
              <a:t>...)</a:t>
            </a:r>
            <a:endParaRPr lang="en-US" altLang="en-US" sz="1800" dirty="0" smtClean="0">
              <a:latin typeface="+mj-lt"/>
            </a:endParaRPr>
          </a:p>
        </p:txBody>
      </p:sp>
      <p:sp>
        <p:nvSpPr>
          <p:cNvPr id="10242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TEHNIKA I KULTURA</a:t>
            </a:r>
            <a:endParaRPr lang="en-US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close up of a blackboard&#10;&#10;Description generated with very high confidence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9204" y="1828800"/>
            <a:ext cx="3967595" cy="2736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/>
            </a:extLst>
          </p:cNvPr>
          <p:cNvSpPr txBox="1"/>
          <p:nvPr/>
        </p:nvSpPr>
        <p:spPr>
          <a:xfrm>
            <a:off x="707721" y="4565073"/>
            <a:ext cx="3352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sr-Latn-RS" sz="2000" dirty="0">
                <a:latin typeface="+mj-lt"/>
              </a:rPr>
              <a:t>* </a:t>
            </a:r>
            <a:r>
              <a:rPr lang="en-US" sz="2000" dirty="0">
                <a:latin typeface="+mj-lt"/>
              </a:rPr>
              <a:t>D</a:t>
            </a:r>
            <a:r>
              <a:rPr lang="sr-Latn-RS" sz="2000" dirty="0">
                <a:latin typeface="+mj-lt"/>
              </a:rPr>
              <a:t>ostupnost kulture i zabave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662422"/>
            <a:ext cx="8534400" cy="1775978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dirty="0" smtClean="0">
                <a:latin typeface="+mj-lt"/>
              </a:rPr>
              <a:t>SVRHA TEHNIKE OGLEDA SE U ZADOVOLJAVANJU PRAKTIČNIH POTREBA LJUDI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dirty="0" smtClean="0">
                <a:latin typeface="+mj-lt"/>
              </a:rPr>
              <a:t>SMISAO (DUHOVNE) KULTURE SE OGLEDA U ZADOVOLJENJU PSIHOLOŠKIH POTREBA LJUDI</a:t>
            </a:r>
            <a:endParaRPr lang="en-US" altLang="en-US" dirty="0" smtClean="0">
              <a:latin typeface="+mj-lt"/>
            </a:endParaRPr>
          </a:p>
        </p:txBody>
      </p:sp>
      <p:pic>
        <p:nvPicPr>
          <p:cNvPr id="5" name="Picture 4" descr="A picture containing sky, person, object, man&#10;&#10;Description generated with very high confidence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2362200"/>
            <a:ext cx="5172075" cy="3965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685800"/>
            <a:ext cx="3981189" cy="5943600"/>
          </a:xfrm>
        </p:spPr>
        <p:txBody>
          <a:bodyPr>
            <a:noAutofit/>
          </a:bodyPr>
          <a:lstStyle/>
          <a:p>
            <a:pPr algn="ctr" eaLnBrk="1" hangingPunct="1">
              <a:buFontTx/>
              <a:buNone/>
              <a:defRPr/>
            </a:pPr>
            <a:r>
              <a:rPr lang="sr-Latn-CS" altLang="en-US" sz="2000" dirty="0" smtClean="0">
                <a:latin typeface="+mj-lt"/>
              </a:rPr>
              <a:t>	SUŠTINSKI STVARALAČKI PRINCIP U TEHNICI JE USPEŠNOST, DOK JE U UMETNOSTI TO DOŽIVLJAJ KOJI JE ZAJEDNIČKI ZA LJUDSKO KOLEKTIVNO NESVESNO!</a:t>
            </a:r>
          </a:p>
          <a:p>
            <a:pPr eaLnBrk="1" hangingPunct="1">
              <a:buFontTx/>
              <a:buNone/>
              <a:defRPr/>
            </a:pPr>
            <a:endParaRPr lang="sr-Latn-CS" altLang="en-US" sz="2000" dirty="0">
              <a:latin typeface="+mj-lt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2000" dirty="0" smtClean="0">
                <a:latin typeface="+mj-lt"/>
              </a:rPr>
              <a:t>	</a:t>
            </a:r>
            <a:r>
              <a:rPr lang="sr-Latn-CS" altLang="en-US" sz="2000" dirty="0" smtClean="0">
                <a:latin typeface="+mj-lt"/>
              </a:rPr>
              <a:t>TEHNIKA MODERNOG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2000" dirty="0" smtClean="0">
                <a:latin typeface="+mj-lt"/>
              </a:rPr>
              <a:t>	</a:t>
            </a:r>
            <a:r>
              <a:rPr lang="sr-Latn-CS" altLang="en-US" sz="2000" dirty="0" smtClean="0">
                <a:latin typeface="+mj-lt"/>
              </a:rPr>
              <a:t>VREMENA IMA ZA CILJ DA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2000" dirty="0" smtClean="0">
                <a:latin typeface="+mj-lt"/>
              </a:rPr>
              <a:t>	</a:t>
            </a:r>
            <a:r>
              <a:rPr lang="sr-Latn-CS" altLang="en-US" sz="2000" dirty="0" smtClean="0">
                <a:latin typeface="+mj-lt"/>
              </a:rPr>
              <a:t>OBJEDINI OBA PRINCIPA: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2000" dirty="0" smtClean="0">
                <a:latin typeface="+mj-lt"/>
              </a:rPr>
              <a:t>	</a:t>
            </a:r>
            <a:r>
              <a:rPr lang="sr-Latn-CS" altLang="en-US" sz="2000" dirty="0" smtClean="0">
                <a:latin typeface="+mj-lt"/>
              </a:rPr>
              <a:t>USPEŠNOST I LEPOTU</a:t>
            </a:r>
            <a:r>
              <a:rPr lang="en-US" altLang="en-US" sz="2000" dirty="0" smtClean="0">
                <a:latin typeface="+mj-lt"/>
              </a:rPr>
              <a:t>!</a:t>
            </a:r>
          </a:p>
          <a:p>
            <a:pPr eaLnBrk="1" hangingPunct="1">
              <a:buFontTx/>
              <a:buNone/>
              <a:defRPr/>
            </a:pPr>
            <a:endParaRPr lang="en-US" altLang="en-US" sz="2000" dirty="0" smtClean="0">
              <a:latin typeface="+mj-lt"/>
            </a:endParaRPr>
          </a:p>
        </p:txBody>
      </p:sp>
      <p:pic>
        <p:nvPicPr>
          <p:cNvPr id="25603" name="Picture 2" descr="A person standing in front of a brick building&#10;&#10;Description generated with very high conf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32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458200" cy="4876800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  <a:defRPr/>
            </a:pPr>
            <a:r>
              <a:rPr lang="sr-Latn-CS" altLang="en-US" dirty="0" smtClean="0">
                <a:latin typeface="+mj-lt"/>
              </a:rPr>
              <a:t>RAZVOJEM TEHNIKE ČOVEKOV ŽIVOT JE SVE MANJE ZAVISIO OD PRIRODNIH POJAVA, A SVE VIŠE OD </a:t>
            </a:r>
            <a:r>
              <a:rPr lang="en-US" altLang="en-US" dirty="0" smtClean="0">
                <a:latin typeface="+mj-lt"/>
              </a:rPr>
              <a:t>SOPSTVEN</a:t>
            </a:r>
            <a:r>
              <a:rPr lang="sr-Latn-CS" altLang="en-US" dirty="0" smtClean="0">
                <a:latin typeface="+mj-lt"/>
              </a:rPr>
              <a:t>OG RADA</a:t>
            </a:r>
            <a:r>
              <a:rPr lang="en-US" altLang="en-US" dirty="0" smtClean="0">
                <a:latin typeface="+mj-lt"/>
              </a:rPr>
              <a:t>.</a:t>
            </a:r>
            <a:endParaRPr lang="sr-Latn-RS" altLang="en-US" dirty="0" smtClean="0">
              <a:latin typeface="+mj-lt"/>
            </a:endParaRPr>
          </a:p>
          <a:p>
            <a:pPr algn="ctr" eaLnBrk="1" hangingPunct="1">
              <a:buFontTx/>
              <a:buNone/>
              <a:defRPr/>
            </a:pPr>
            <a:endParaRPr lang="sr-Latn-RS" altLang="en-US" dirty="0" smtClean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U OBLASTI ZDRAVSTVA (iskorenjivanje ozbiljnijih bolesti)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U OBLASTI TRANSPORTA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URBANIZMA</a:t>
            </a:r>
            <a:r>
              <a:rPr lang="en-US" altLang="en-US" sz="2000" dirty="0" smtClean="0">
                <a:latin typeface="+mj-lt"/>
              </a:rPr>
              <a:t> </a:t>
            </a:r>
            <a:r>
              <a:rPr lang="sr-Latn-RS" altLang="en-US" sz="2000" dirty="0" smtClean="0">
                <a:latin typeface="+mj-lt"/>
              </a:rPr>
              <a:t>– GRADOVI NOSIOCI RAZVOJA</a:t>
            </a:r>
            <a:endParaRPr lang="sr-Latn-CS" altLang="en-US" sz="2000" dirty="0" smtClean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MIKROBIOLOŠKIH PROBLEMA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ZAŠTITE ČOVEKOVOG ŽIVOTA I SREDINE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000" dirty="0" smtClean="0">
                <a:latin typeface="+mj-lt"/>
              </a:rPr>
              <a:t>ISHRANA</a:t>
            </a:r>
            <a:endParaRPr lang="en-US" altLang="en-US" sz="2000" dirty="0" smtClean="0">
              <a:latin typeface="+mj-lt"/>
            </a:endParaRPr>
          </a:p>
          <a:p>
            <a:pPr algn="ctr" eaLnBrk="1" hangingPunct="1">
              <a:buFontTx/>
              <a:buNone/>
              <a:defRPr/>
            </a:pPr>
            <a:endParaRPr lang="en-US" altLang="en-US" dirty="0" smtClean="0"/>
          </a:p>
        </p:txBody>
      </p:sp>
      <p:sp>
        <p:nvSpPr>
          <p:cNvPr id="11266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4557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TEHNIKA I ŽIVOT</a:t>
            </a:r>
            <a:endParaRPr lang="en-US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7772400" cy="2651125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400" dirty="0" smtClean="0">
                <a:latin typeface="+mj-lt"/>
              </a:rPr>
              <a:t>SADRŽAJI SLOBODNOG VREMENA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400" dirty="0" smtClean="0">
                <a:latin typeface="+mj-lt"/>
              </a:rPr>
              <a:t>KVALITET PROVOĐENJA SLOBODNOG VREMENA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2400" dirty="0" smtClean="0">
                <a:latin typeface="+mj-lt"/>
              </a:rPr>
              <a:t>MOGUĆNOSTI KOJE PRUŽAJU NOVE TEHNOLOGIJE</a:t>
            </a:r>
            <a:endParaRPr lang="en-US" altLang="en-US" sz="2400" dirty="0" smtClean="0">
              <a:latin typeface="+mj-lt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sz="3200" dirty="0" smtClean="0"/>
              <a:t>Uticaj tehnike na slobodno vreme</a:t>
            </a:r>
            <a:r>
              <a:rPr lang="en-US" altLang="en-US" sz="3200" dirty="0" smtClean="0"/>
              <a:t>:</a:t>
            </a:r>
          </a:p>
        </p:txBody>
      </p:sp>
      <p:pic>
        <p:nvPicPr>
          <p:cNvPr id="3" name="Picture 2" descr="A picture containing wall, indoor, object, sitting&#10;&#10;Description generated with very high confidence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9819" y="3581400"/>
            <a:ext cx="59055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17752"/>
            <a:ext cx="8229600" cy="3844925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NAUČNA SAZNANJA SU STVARALA NOVE TEHNOLOGIJE, KOJIMA SU SE OBLIKOVALA NOVA SAZNANJA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CS" altLang="en-US" sz="1800" dirty="0" smtClean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NOVA ZNANJA SU POVEĆAVALE STEPENE SLOBODE ČOVEKA – I U ODNOSU NA PRIRODU (lov u laguni i na otvorenom moru) I U ODNOSU NA DRUŠTVO (kolektivne norme i način razmišljanja i delanja)!</a:t>
            </a:r>
          </a:p>
          <a:p>
            <a:pPr eaLnBrk="1" hangingPunct="1">
              <a:buFont typeface="Wingdings" pitchFamily="2" charset="2"/>
              <a:buChar char="Ø"/>
              <a:defRPr/>
            </a:pPr>
            <a:endParaRPr lang="sr-Latn-CS" altLang="en-US" sz="1800" dirty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sr-Latn-CS" altLang="en-US" sz="1800" dirty="0" smtClean="0">
                <a:latin typeface="+mj-lt"/>
              </a:rPr>
              <a:t>DA LI JE ČOVEK SA </a:t>
            </a:r>
            <a:endParaRPr lang="sr-Latn-CS" altLang="en-US" sz="1800" dirty="0">
              <a:latin typeface="+mj-lt"/>
            </a:endParaRPr>
          </a:p>
          <a:p>
            <a:pPr marL="109728" indent="0" eaLnBrk="1" hangingPunct="1">
              <a:buNone/>
              <a:defRPr/>
            </a:pPr>
            <a:r>
              <a:rPr lang="sr-Latn-CS" altLang="en-US" sz="1800" dirty="0" smtClean="0">
                <a:latin typeface="+mj-lt"/>
              </a:rPr>
              <a:t>NOVIM TEHNOLOGIJAMA </a:t>
            </a:r>
            <a:endParaRPr lang="sr-Latn-RS" altLang="en-US" sz="1800" dirty="0">
              <a:latin typeface="+mj-lt"/>
            </a:endParaRPr>
          </a:p>
          <a:p>
            <a:pPr marL="109728" indent="0" eaLnBrk="1" hangingPunct="1">
              <a:buNone/>
              <a:defRPr/>
            </a:pPr>
            <a:r>
              <a:rPr lang="sr-Latn-CS" altLang="en-US" sz="1800" dirty="0" smtClean="0">
                <a:latin typeface="+mj-lt"/>
              </a:rPr>
              <a:t>STVARNO SLOBODAN</a:t>
            </a:r>
            <a:r>
              <a:rPr lang="en-US" altLang="en-US" sz="1800" dirty="0">
                <a:latin typeface="+mj-lt"/>
              </a:rPr>
              <a:t> </a:t>
            </a:r>
            <a:r>
              <a:rPr lang="sr-Latn-CS" altLang="en-US" sz="1800" dirty="0" smtClean="0">
                <a:latin typeface="+mj-lt"/>
              </a:rPr>
              <a:t>ILI JE SADA </a:t>
            </a:r>
            <a:endParaRPr lang="sr-Latn-RS" altLang="en-US" sz="1800" dirty="0">
              <a:latin typeface="+mj-lt"/>
            </a:endParaRPr>
          </a:p>
          <a:p>
            <a:pPr marL="109728" indent="0" eaLnBrk="1" hangingPunct="1">
              <a:buNone/>
              <a:defRPr/>
            </a:pPr>
            <a:r>
              <a:rPr lang="sr-Latn-CS" altLang="en-US" sz="1800" dirty="0" smtClean="0">
                <a:latin typeface="+mj-lt"/>
              </a:rPr>
              <a:t>POSTAO NESLOBODAN</a:t>
            </a:r>
          </a:p>
          <a:p>
            <a:pPr marL="109728" indent="0" eaLnBrk="1" hangingPunct="1">
              <a:buNone/>
              <a:defRPr/>
            </a:pPr>
            <a:r>
              <a:rPr lang="sr-Latn-CS" altLang="en-US" sz="1800" dirty="0" smtClean="0">
                <a:latin typeface="+mj-lt"/>
              </a:rPr>
              <a:t>OD TEHNOLOGIJE?</a:t>
            </a:r>
            <a:endParaRPr lang="en-US" altLang="en-US" sz="1800" dirty="0" smtClean="0">
              <a:latin typeface="+mj-lt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endParaRPr lang="en-US" altLang="en-US" sz="1800" dirty="0" smtClean="0">
              <a:latin typeface="+mj-lt"/>
            </a:endParaRPr>
          </a:p>
        </p:txBody>
      </p:sp>
      <p:sp>
        <p:nvSpPr>
          <p:cNvPr id="14338" name="Rectangle 2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7772400" cy="12679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TEHNIKA I ČOVEK</a:t>
            </a:r>
            <a:endParaRPr lang="en-US" alt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7036" y="3276600"/>
            <a:ext cx="5181600" cy="3699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A5D318D15330469591431EBD44C3ED" ma:contentTypeVersion="2" ma:contentTypeDescription="Create a new document." ma:contentTypeScope="" ma:versionID="78c28d0aa946736dac6d64988869079a">
  <xsd:schema xmlns:xsd="http://www.w3.org/2001/XMLSchema" xmlns:xs="http://www.w3.org/2001/XMLSchema" xmlns:p="http://schemas.microsoft.com/office/2006/metadata/properties" xmlns:ns2="1a41b7b9-66b9-4004-a561-7808a9882d1a" targetNamespace="http://schemas.microsoft.com/office/2006/metadata/properties" ma:root="true" ma:fieldsID="09f244337da989b5faf91b422a91a510" ns2:_="">
    <xsd:import namespace="1a41b7b9-66b9-4004-a561-7808a9882d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1b7b9-66b9-4004-a561-7808a9882d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B3310E-1AD0-4A27-9CC3-8737B958596E}"/>
</file>

<file path=customXml/itemProps2.xml><?xml version="1.0" encoding="utf-8"?>
<ds:datastoreItem xmlns:ds="http://schemas.openxmlformats.org/officeDocument/2006/customXml" ds:itemID="{4BC14470-7517-4144-82E1-F62DEBE1537C}"/>
</file>

<file path=customXml/itemProps3.xml><?xml version="1.0" encoding="utf-8"?>
<ds:datastoreItem xmlns:ds="http://schemas.openxmlformats.org/officeDocument/2006/customXml" ds:itemID="{761C8410-919F-4987-A830-28D080DE15B7}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1974</TotalTime>
  <Words>746</Words>
  <Application>Microsoft Office PowerPoint</Application>
  <PresentationFormat>On-screen Show (4:3)</PresentationFormat>
  <Paragraphs>95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Concourse</vt:lpstr>
      <vt:lpstr>UTICAJ TEHNIKE NA LJUDSKU CIVILIZACIJU</vt:lpstr>
      <vt:lpstr>TEHNIKA I RAD</vt:lpstr>
      <vt:lpstr>PowerPoint Presentation</vt:lpstr>
      <vt:lpstr>TEHNIKA I KULTURA</vt:lpstr>
      <vt:lpstr>PowerPoint Presentation</vt:lpstr>
      <vt:lpstr>PowerPoint Presentation</vt:lpstr>
      <vt:lpstr>TEHNIKA I ŽIVOT</vt:lpstr>
      <vt:lpstr>Uticaj tehnike na slobodno vreme:</vt:lpstr>
      <vt:lpstr>TEHNIKA I ČOVEK</vt:lpstr>
      <vt:lpstr>TEHNIKA I SVEST</vt:lpstr>
      <vt:lpstr>Odnos tehnologije  i etike</vt:lpstr>
      <vt:lpstr>PowerPoint Presentation</vt:lpstr>
      <vt:lpstr>Pitanja o odnosu etike i tehnologije</vt:lpstr>
      <vt:lpstr>PowerPoint Presentation</vt:lpstr>
      <vt:lpstr>Društvene funkcije tehničkog saznanja</vt:lpstr>
      <vt:lpstr>Humanistička funkcija</vt:lpstr>
      <vt:lpstr>Humanističko – antihumanistička funkcija</vt:lpstr>
      <vt:lpstr>Antihumanistička funkcija  - na opštedruštvenom nivou  - na individualnom nivou </vt:lpstr>
      <vt:lpstr>Moralne  dileme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Tenika i etika</dc:title>
  <dc:creator>Korisnik</dc:creator>
  <cp:lastModifiedBy>Korisnik</cp:lastModifiedBy>
  <cp:revision>83</cp:revision>
  <dcterms:created xsi:type="dcterms:W3CDTF">2006-08-16T00:00:00Z</dcterms:created>
  <dcterms:modified xsi:type="dcterms:W3CDTF">2020-01-21T12:24:27Z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0x010100BCA5D318D15330469591431EBD44C3ED</vt:lpwstr>
  </property>
</Properties>
</file>